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svg" ContentType="image/svg+xml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webp" ContentType="image/webp"/>
  <Default Extension="pdf" ContentType="application/pdf"/>
  <Default Extension="bin" ContentType="application/vnd.openxmlformats-officedocument.oleObject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notesMasterIdLst>
    <p:notesMasterId r:id="rId6"/>
  </p:notesMasterIdLst>
  <p:sldIdLst>
    <p:sldId id="256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8" r:id="rId16"/>
    <p:sldId id="272" r:id="rId17"/>
    <p:sldId id="269" r:id="rId18"/>
    <p:sldId id="273" r:id="rId19"/>
    <p:sldId id="274" r:id="rId20"/>
    <p:sldId id="275" r:id="rId21"/>
    <p:sldId id="270" r:id="rId22"/>
    <p:sldId id="267" r:id="rId23"/>
    <p:sldId id="277" r:id="rId24"/>
    <p:sldId id="276" r:id="rId25"/>
  </p:sldIdLst>
  <p:sldSz cx="9144000" cy="6858000"/>
  <p:notesSz cx="6858000" cy="12192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791661736" val="1504" rev64="64" revOS="1"/>
      <pr:smFileRevision xmlns:pr="smNativeData" xmlns="smNativeData" dt="1791661736" val="102"/>
      <pr:guideOptions xmlns:pr="smNativeData" xmlns="smNativeData" dt="1791661736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86" d="100"/>
          <a:sy n="86" d="100"/>
        </p:scale>
        <p:origin x="1278" y="215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39" d="100"/>
        <a:sy n="39" d="100"/>
      </p:scale>
      <p:origin x="0" y="0"/>
    </p:cViewPr>
  </p:sorterViewPr>
  <p:notesViewPr>
    <p:cSldViewPr snapToObjects="1" showGuides="1">
      <p:cViewPr>
        <p:scale>
          <a:sx n="86" d="100"/>
          <a:sy n="86" d="100"/>
        </p:scale>
        <p:origin x="1278" y="215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notesMasters/_rels/notes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Area1"/>
          <p:cNvSpPr>
            <a:spLocks noGrp="1" noChangeArrowheads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r>
              <a:t/>
            </a:r>
          </a:p>
        </p:txBody>
      </p:sp>
      <p:sp>
        <p:nvSpPr>
          <p:cNvPr id="3" name="DateTimeArea1"/>
          <p:cNvSpPr>
            <a:spLocks noGrp="1" noChangeArrowheads="1"/>
          </p:cNvSpPr>
          <p:nvPr>
            <p:ph type="dt" sz="quarter" idx="10"/>
          </p:nvPr>
        </p:nvSpPr>
        <p:spPr>
          <a:xfrm>
            <a:off x="3886200" y="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6AC91E45-0B87-9CE8-C971-FDBD503F3FA8}" type="datetime1">
              <a:t/>
            </a:fld>
          </a:p>
        </p:txBody>
      </p:sp>
      <p:sp>
        <p:nvSpPr>
          <p:cNvPr id="4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Area1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1158240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886200" y="1158240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365DA1E7-A9DB-0857-95E5-5F02EFAB630A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9pPr>
  </p:notesStyle>
</p:notesMaster>
</file>

<file path=ppt/notesSlides/_rels/notesSlide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themeOverride" Target="../theme/themeOverride1.xml"/></Relationships>
</file>

<file path=ppt/notesSlides/_rels/notesSlide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6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7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8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</p:note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4B9C81E3-ADA6-C977-E824-5B22CF6A1E0E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159F0EC-A2DC-0C06-92E1-5453BEAF6401}" type="slidenum">
              <a:t/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D913074-3AF0-C4C6-BE29-CC937E674899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02B6E52-1CED-7E98-A393-EACD20DD55BF}" type="slidenum">
              <a:t/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721995" y="4406900"/>
            <a:ext cx="77724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idx="1"/>
          </p:nvPr>
        </p:nvSpPr>
        <p:spPr>
          <a:xfrm>
            <a:off x="721995" y="2906395"/>
            <a:ext cx="77724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FD928A-C4E0-A864-AE45-3231DC0B5867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4DBE3A7-E9E9-8E15-A763-1F40AD2D514A}" type="slidenum">
              <a:t/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</p:cNvSpPr>
          <p:nvPr>
            <p:ph idx="2"/>
          </p:nvPr>
        </p:nvSpPr>
        <p:spPr>
          <a:xfrm>
            <a:off x="4647565" y="1600200"/>
            <a:ext cx="40392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66FDEF1-BFFB-3A28-B5D7-497D9099431C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2CC0D13-5D9F-99FB-D174-ABAE433A27FE}" type="slidenum">
              <a:t/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</p:cNvSpPr>
          <p:nvPr>
            <p:ph idx="2"/>
          </p:nvPr>
        </p:nvSpPr>
        <p:spPr>
          <a:xfrm>
            <a:off x="457200" y="2174875"/>
            <a:ext cx="4039870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</p:cNvSpPr>
          <p:nvPr>
            <p:ph idx="3"/>
          </p:nvPr>
        </p:nvSpPr>
        <p:spPr>
          <a:xfrm>
            <a:off x="4646295" y="1534795"/>
            <a:ext cx="40405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</p:cNvSpPr>
          <p:nvPr>
            <p:ph idx="4"/>
          </p:nvPr>
        </p:nvSpPr>
        <p:spPr>
          <a:xfrm>
            <a:off x="4646295" y="2174875"/>
            <a:ext cx="40405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0DD72EEB-A5E0-82D8-AE6F-538D60215806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9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08FE567-29CD-DA13-8337-DF46AB79758A}" type="slidenum">
              <a:t/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5E724F21-6FB3-27B9-FDCA-99EC01840BCC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5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7A7A0BD-F3AA-F256-E41F-0503EE511250}" type="slidenum">
              <a:t/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7BD46C26-6896-819A-D86C-9ECF22222ECB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4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9C8CCD5-9BE4-9D3A-AA70-6D6F823E5C38}" type="slidenum">
              <a:t/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3007995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</p:cNvSpPr>
          <p:nvPr>
            <p:ph idx="2"/>
          </p:nvPr>
        </p:nvSpPr>
        <p:spPr>
          <a:xfrm>
            <a:off x="457200" y="1435100"/>
            <a:ext cx="3007995" cy="46913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77DC803C-729A-8976-D464-8423CE2A22D1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59C5B7A4-EAB4-9041-FA7D-1C14F9330C49}" type="slidenum">
              <a:t/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</p:cNvSpPr>
          <p:nvPr>
            <p:ph idx="2"/>
          </p:nvPr>
        </p:nvSpPr>
        <p:spPr>
          <a:xfrm>
            <a:off x="1791970" y="5367020"/>
            <a:ext cx="5486400" cy="8051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582C1CD5-9BB5-79EA-FB94-6DBF52DA0D38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7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8161294-DAC5-43E4-8BAE-2CB15CE07D79}" type="slidenum">
              <a:t/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105EF4C-02FC-5019-B2BD-F44CA1F344A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3CB15E3-ADAE-9EE3-E073-5BB65B3D160E}" type="slidenum">
              <a:t/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idx="1"/>
          </p:nvPr>
        </p:nvSpPr>
        <p:spPr>
          <a:xfrm>
            <a:off x="457200" y="274320"/>
            <a:ext cx="6019165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A4DD3AF-E1F7-1825-B9F5-17709DBB4F42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513D9B9C-D2BC-686D-F285-2438D5CB0471}" type="slidenum">
              <a:t/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 name="Default 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356985"/>
            <a:ext cx="21329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fld id="{5AE2DAF0-BEB7-B72C-F95A-487994140F1D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56985"/>
            <a:ext cx="28949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pPr/>
            <a:r>
              <a:t/>
            </a:r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10521CC1-8FFD-07EA-B3EA-79BF52A4452C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1"/>
          <p:cNvGraphicFramePr>
            <a:graphicFrameLocks noGrp="1"/>
          </p:cNvGraphicFramePr>
          <p:nvPr/>
        </p:nvGraphicFramePr>
        <p:xfrm>
          <a:off x="143510" y="143510"/>
          <a:ext cx="8897620" cy="652970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48810"/>
                <a:gridCol w="4448810"/>
              </a:tblGrid>
              <a:tr h="6529705">
                <a:tc>
                  <a:txBody>
                    <a:bodyPr wrap="square" numCol="1"/>
                    <a:lstStyle/>
                    <a:p>
                      <a:pPr/>
                    </a:p>
                  </a:txBody>
                  <a:tcPr marL="35560" marR="35560" marT="35560" marB="3556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 numCol="1"/>
                    <a:lstStyle/>
                    <a:p>
                      <a:pPr algn="ctr">
                        <a:defRPr sz="6400" cap="none"/>
                      </a:pPr>
                      <a:r>
                        <a:t>Ezekeil</a:t>
                      </a:r>
                      <a:br/>
                      <a:r>
                        <a:t>In </a:t>
                      </a:r>
                      <a:br/>
                      <a:r>
                        <a:t>Three Lessons</a:t>
                      </a:r>
                    </a:p>
                  </a:txBody>
                  <a:tcPr marL="35560" marR="35560" marT="35560" marB="3556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791661736" type="min" val="6529705"/>
                  </a:ext>
                </a:extLst>
              </a:tr>
            </a:tbl>
          </a:graphicData>
        </a:graphic>
      </p:graphicFrame>
      <p:pic>
        <p:nvPicPr>
          <p:cNvPr id="3" name="Picture1"/>
          <p:cNvPicPr>
            <a:picLocks noChangeAspect="1"/>
            <a:codePr string="https://northmainchurchofchrist.org/Video-Bible-Classes/Misc-Studies/Ezekiel-Three-Lessons/Ezekiel-Three-Lesson-Study-Outline.pdf" type="1" text="1"/>
          </p:cNvPicPr>
          <p:nvPr/>
        </p:nvPicPr>
        <p:blipFill>
          <a:blip r:embed="rId3">
            <a:colorize val="10" sat="100" blend="0">
              <a:clrTo>
                <a:srgbClr val="7F7F7F"/>
              </a:clrTo>
            </a:colorize>
          </a:blip>
          <a:stretch>
            <a:fillRect/>
          </a:stretch>
        </p:blipFill>
        <p:spPr>
          <a:xfrm>
            <a:off x="358775" y="1148080"/>
            <a:ext cx="3980815" cy="398081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1"/>
          <p:cNvSpPr txBox="1"/>
          <p:nvPr/>
        </p:nvSpPr>
        <p:spPr>
          <a:xfrm>
            <a:off x="574040" y="5596890"/>
            <a:ext cx="3659505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spAutoFit/>
          </a:bodyPr>
          <a:lstStyle/>
          <a:p>
            <a:pPr algn="ctr">
              <a:defRPr sz="3600" cap="none"/>
            </a:pPr>
            <a:r>
              <a:t>Class Outline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/>
          <a:lstStyle/>
          <a:p>
            <a:pPr/>
            <a:r>
              <a:t>Introduction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  <a:defRPr cap="none">
                <a:solidFill>
                  <a:srgbClr val="FFFF00"/>
                </a:solidFill>
              </a:defRPr>
            </a:pPr>
            <a:r>
              <a:t>Series Theme</a:t>
            </a:r>
          </a:p>
          <a:p>
            <a:pPr/>
            <a:r>
              <a:t>	“Ezekiel: Seeing God’s Glory in a Time of Crisis”</a:t>
            </a:r>
          </a:p>
          <a:p>
            <a:pPr marL="0" indent="0" algn="ctr">
              <a:buNone/>
              <a:defRPr cap="none">
                <a:solidFill>
                  <a:srgbClr val="FFFF00"/>
                </a:solidFill>
              </a:defRPr>
            </a:pPr>
            <a:r>
              <a:t>The Three Lessons</a:t>
            </a:r>
          </a:p>
          <a:p>
            <a:pPr marL="514350" indent="-514350" defTabSz="457200">
              <a:buAutoNum type="arabicPeriod"/>
              <a:tabLst>
                <a:tab pos="457200" algn="l"/>
                <a:tab pos="514350" algn="l"/>
              </a:tabLst>
            </a:pPr>
            <a:r>
              <a:t>Ezekiel: The Man, the Times, and the Call of God — Ezekiel 1–3</a:t>
            </a:r>
          </a:p>
          <a:p>
            <a:pPr marL="514350" indent="-514350" defTabSz="457200">
              <a:buAutoNum type="arabicPeriod"/>
              <a:tabLst>
                <a:tab pos="514350" algn="l"/>
              </a:tabLst>
            </a:pPr>
            <a:r>
              <a:t>“They Shall Know That I Am the LORD” —Ezekiel 8–11; 18; 20; 24</a:t>
            </a:r>
          </a:p>
          <a:p>
            <a:pPr marL="514350" indent="-514350" defTabSz="457200">
              <a:buAutoNum type="arabicPeriod"/>
              <a:tabLst>
                <a:tab pos="514350" algn="l"/>
              </a:tabLst>
            </a:pPr>
            <a:r>
              <a:t>Hope, Restoration, and the Shepherd of God’s People —Ezekiel 34–37; 40–48</a:t>
            </a:r>
          </a:p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rmAutofit/>
          </a:bodyPr>
          <a:lstStyle/>
          <a:p>
            <a:pPr/>
            <a:r>
              <a:t>The Nations Condemned in Ezekiel 25–32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>
            <a:normAutofit/>
          </a:bodyPr>
          <a:lstStyle/>
          <a:p>
            <a:pPr/>
            <a:r>
              <a:t>Ammon</a:t>
            </a:r>
          </a:p>
          <a:p>
            <a:pPr/>
            <a:r>
              <a:t>Moab and </a:t>
            </a:r>
            <a:r>
              <a:t>Seir </a:t>
            </a:r>
          </a:p>
          <a:p>
            <a:pPr/>
            <a:r>
              <a:t>Edom </a:t>
            </a:r>
          </a:p>
          <a:p>
            <a:pPr/>
            <a:r>
              <a:t>The Philistines </a:t>
            </a:r>
          </a:p>
          <a:p>
            <a:pPr/>
            <a:r>
              <a:t>Tyre </a:t>
            </a:r>
          </a:p>
          <a:p>
            <a:pPr/>
            <a:r>
              <a:t>Sidon </a:t>
            </a:r>
          </a:p>
          <a:p>
            <a:pPr/>
            <a:r>
              <a:t>Egypt and Pharaoh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rmAutofit/>
          </a:bodyPr>
          <a:lstStyle/>
          <a:p>
            <a:pPr/>
            <a:r>
              <a:t>Other Nations and Peoples Judged</a:t>
            </a:r>
            <a:br/>
            <a:r>
              <a:t> Later in Ezekiel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>
            <a:normAutofit/>
          </a:bodyPr>
          <a:lstStyle/>
          <a:p>
            <a:pPr/>
            <a:r>
              <a:t>Mount </a:t>
            </a:r>
            <a:r>
              <a:t>Seir (Edom) </a:t>
            </a:r>
          </a:p>
          <a:p>
            <a:pPr/>
            <a:r>
              <a:t>Gog and his allied nations </a:t>
            </a:r>
          </a:p>
          <a:p>
            <a:pPr/>
            <a:r>
              <a:t>The nations witnessing God's judgment</a:t>
            </a:r>
          </a:p>
          <a:p>
            <a:pPr/>
            <a:r>
              <a:t>Gog's allies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rmAutofit/>
          </a:bodyPr>
          <a:lstStyle/>
          <a:p>
            <a:pPr/>
            <a:r>
              <a:t>The People of Israel and Judah Under God's Condemnation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>
            <a:normAutofit/>
          </a:bodyPr>
          <a:lstStyle/>
          <a:p>
            <a:pPr/>
            <a:r>
              <a:t>The rebellious house of Israel </a:t>
            </a:r>
          </a:p>
          <a:p>
            <a:pPr/>
            <a:r>
              <a:t>Jerusalem and its inhabitants</a:t>
            </a:r>
          </a:p>
          <a:p>
            <a:pPr/>
            <a:r>
              <a:t>The elders of Israel </a:t>
            </a:r>
          </a:p>
          <a:p>
            <a:pPr/>
            <a:r>
              <a:t>False prophet </a:t>
            </a:r>
          </a:p>
          <a:p>
            <a:pPr/>
            <a:r>
              <a:t>False prophetesses </a:t>
            </a:r>
          </a:p>
          <a:p>
            <a:pPr/>
            <a:r>
              <a:t>The princes and rulers of Israel</a:t>
            </a:r>
          </a:p>
          <a:p>
            <a:pPr/>
            <a:r>
              <a:t>The priest </a:t>
            </a:r>
          </a:p>
          <a:p>
            <a:pPr/>
            <a:r>
              <a:t>The shepherds of Israel </a:t>
            </a:r>
          </a:p>
          <a:p>
            <a:pPr/>
            <a:r>
              <a:t>The people practicing idolatry and injustice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rmAutofit/>
          </a:bodyPr>
          <a:lstStyle/>
          <a:p>
            <a:pPr/>
            <a:r>
              <a:t>The Underlying Reason for God's Condemnation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>
            <a:normAutofit/>
          </a:bodyPr>
          <a:lstStyle/>
          <a:p>
            <a:pPr/>
            <a:r>
              <a:t>Idolatry </a:t>
            </a:r>
          </a:p>
          <a:p>
            <a:pPr/>
            <a:r>
              <a:t>Rebellion against God's commandments</a:t>
            </a:r>
          </a:p>
          <a:p>
            <a:pPr/>
            <a:r>
              <a:t>Bloodshed and violence </a:t>
            </a:r>
          </a:p>
          <a:p>
            <a:pPr/>
            <a:r>
              <a:t>Pride and arrogance</a:t>
            </a:r>
          </a:p>
          <a:p>
            <a:pPr/>
            <a:r>
              <a:t>Rejoicing over the downfall of God's people</a:t>
            </a:r>
          </a:p>
          <a:p>
            <a:pPr/>
            <a:r>
              <a:t>Corrupt spiritual leadership </a:t>
            </a:r>
          </a:p>
          <a:p>
            <a:pPr/>
            <a:r>
              <a:t>Social injustice and oppression</a:t>
            </a:r>
          </a:p>
          <a:p>
            <a:pPr/>
            <a:r>
              <a:t>Refusal to repent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rmAutofit/>
          </a:bodyPr>
          <a:lstStyle/>
          <a:p>
            <a:pPr/>
            <a:r>
              <a:t>Important Point To </a:t>
            </a:r>
            <a:r>
              <a:t>Remeber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>
            <a:normAutofit/>
          </a:bodyPr>
          <a:lstStyle/>
          <a:p>
            <a:pPr/>
            <a:r>
              <a:t>Ezekiel also emphasizes that God takes no pleasure in the death of the wicked. He calls people to repent and live </a:t>
            </a:r>
          </a:p>
          <a:p>
            <a:pPr marL="0" indent="0" algn="r">
              <a:buNone/>
            </a:pPr>
            <a:r>
              <a:t>(Ezekiel 18:23, 30–32; 33:11).</a:t>
            </a:r>
          </a:p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>
            <a:normAutofit/>
          </a:bodyPr>
          <a:lstStyle/>
          <a:p>
            <a:pPr/>
            <a:r>
              <a:t>LESSON ONE</a:t>
            </a:r>
          </a:p>
          <a:p>
            <a:pPr/>
            <a:r>
              <a:t>Ezekiel: The Man, the Times, and the Call of God</a:t>
            </a:r>
          </a:p>
        </p:txBody>
      </p:sp>
      <p:sp>
        <p:nvSpPr>
          <p:cNvPr id="3" name="SlideSubtitle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pPr/>
            <a:r>
              <a:t>Ezekiel 1–3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rmAutofit/>
          </a:bodyPr>
          <a:lstStyle/>
          <a:p>
            <a:pPr/>
            <a:r>
              <a:t>“Son of Man”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cap="none">
                <a:solidFill>
                  <a:srgbClr val="FFFF00"/>
                </a:solidFill>
              </a:rPr>
              <a:t>Ezekiel:</a:t>
            </a:r>
            <a:r>
              <a:t> God frequently addresses Ezekiel as “son of man,” emphasizing his position as a mortal man receiving God's message.</a:t>
            </a:r>
          </a:p>
          <a:p>
            <a:pPr marL="514350" indent="-514350">
              <a:buAutoNum type="arabicPeriod"/>
            </a:pPr>
            <a:r>
              <a:rPr cap="none">
                <a:solidFill>
                  <a:srgbClr val="FFFF00"/>
                </a:solidFill>
              </a:rPr>
              <a:t>Daniel: </a:t>
            </a:r>
            <a:r>
              <a:t>The expression appears in prophetic visions, especially Daniel 7:13, describing “one like the Son of man.”</a:t>
            </a:r>
          </a:p>
          <a:p>
            <a:pPr marL="514350" indent="-514350">
              <a:buAutoNum type="arabicPeriod"/>
            </a:pPr>
            <a:r>
              <a:rPr cap="none">
                <a:solidFill>
                  <a:srgbClr val="FFFF00"/>
                </a:solidFill>
              </a:rPr>
              <a:t>The New Testament:</a:t>
            </a:r>
            <a:r>
              <a:t> Jesus frequently uses “the Son of man” when speaking about Himself, His suffering, His authority, His return, and His glory.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/>
          <a:lstStyle/>
          <a:p>
            <a:pPr/>
            <a:r>
              <a:t>Lesson one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 marL="514350" indent="-514350">
              <a:buAutoNum type="arabicPeriod"/>
              <a:defRPr sz="3000" cap="none">
                <a:solidFill>
                  <a:srgbClr val="FFFF00"/>
                </a:solidFill>
              </a:defRPr>
            </a:pPr>
            <a:r>
              <a:t>The Historical Setting — Ezekiel In Exile</a:t>
            </a:r>
          </a:p>
          <a:p>
            <a:pPr marL="514350" indent="-514350">
              <a:buAutoNum type="arabicPeriod"/>
              <a:defRPr sz="3000" cap="none"/>
            </a:pPr>
            <a:r>
              <a:t>The Larger Historical Picture</a:t>
            </a:r>
          </a:p>
          <a:p>
            <a:pPr marL="514350" indent="-514350">
              <a:buAutoNum type="arabicPeriod"/>
              <a:defRPr sz="3000" cap="none"/>
            </a:pPr>
            <a:r>
              <a:t>Why Would People In Captivity Need To Be Reminded That God Was Still In Control?</a:t>
            </a:r>
          </a:p>
          <a:p>
            <a:pPr marL="514350" indent="-514350">
              <a:buAutoNum type="arabicPeriod"/>
              <a:defRPr sz="3000" cap="none"/>
            </a:pPr>
            <a:r>
              <a:t>Ezekiel Sees The Glory Of God — Ezekiel 1:1-3</a:t>
            </a:r>
          </a:p>
          <a:p>
            <a:pPr marL="514350" indent="-514350">
              <a:buAutoNum type="arabicPeriod"/>
              <a:defRPr sz="3000" cap="none"/>
            </a:pPr>
            <a:r>
              <a:t>“Son Of Man, Stand Upon Your Feet” — Ezekiel 2</a:t>
            </a:r>
          </a:p>
          <a:p>
            <a:pPr marL="514350" indent="-514350">
              <a:buAutoNum type="arabicPeriod"/>
              <a:defRPr sz="3000" cap="none"/>
            </a:pPr>
            <a:r>
              <a:t>Eat The Scroll — Ezekiel Must Internalize God's Word — Ezekiel 2:8–3:3</a:t>
            </a:r>
          </a:p>
          <a:p>
            <a:pPr marL="514350" indent="-514350">
              <a:buAutoNum type="arabicPeriod"/>
              <a:defRPr sz="3000" cap="none"/>
            </a:pPr>
            <a:r>
              <a:t>The Watchman — Ezekiel 3:16–21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/>
          <a:lstStyle/>
          <a:p>
            <a:pPr/>
            <a:r>
              <a:t>Lesson one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 marL="514350" indent="-514350">
              <a:buAutoNum type="arabicPeriod"/>
              <a:defRPr sz="3000" cap="none"/>
            </a:pPr>
            <a:r>
              <a:t>The Historical Setting — Ezekiel In Exile</a:t>
            </a:r>
          </a:p>
          <a:p>
            <a:pPr marL="514350" indent="-514350">
              <a:buAutoNum type="arabicPeriod"/>
              <a:defRPr sz="3000" cap="none">
                <a:solidFill>
                  <a:srgbClr val="FFFF00"/>
                </a:solidFill>
              </a:defRPr>
            </a:pPr>
            <a:r>
              <a:t>The Larger Historical Picture</a:t>
            </a:r>
          </a:p>
          <a:p>
            <a:pPr marL="514350" indent="-514350">
              <a:buAutoNum type="arabicPeriod"/>
              <a:defRPr sz="3000" cap="none"/>
            </a:pPr>
            <a:r>
              <a:t>Why Would People In Captivity Need To Be Reminded That God Was Still In Control?</a:t>
            </a:r>
          </a:p>
          <a:p>
            <a:pPr marL="514350" indent="-514350">
              <a:buAutoNum type="arabicPeriod"/>
              <a:defRPr sz="3000" cap="none"/>
            </a:pPr>
            <a:r>
              <a:t>Ezekiel Sees The Glory Of God — Ezekiel 1:1-3</a:t>
            </a:r>
          </a:p>
          <a:p>
            <a:pPr marL="514350" indent="-514350">
              <a:buAutoNum type="arabicPeriod"/>
              <a:defRPr sz="3000" cap="none"/>
            </a:pPr>
            <a:r>
              <a:t>“Son Of Man, Stand Upon Your Feet” — Ezekiel 2</a:t>
            </a:r>
          </a:p>
          <a:p>
            <a:pPr marL="514350" indent="-514350">
              <a:buAutoNum type="arabicPeriod"/>
              <a:defRPr sz="3000" cap="none"/>
            </a:pPr>
            <a:r>
              <a:t>Eat The Scroll — Ezekiel Must Internalize God's Word — Ezekiel 2:8–3:3</a:t>
            </a:r>
          </a:p>
          <a:p>
            <a:pPr marL="514350" indent="-514350">
              <a:buAutoNum type="arabicPeriod"/>
              <a:defRPr sz="3000" cap="none"/>
            </a:pPr>
            <a:r>
              <a:t>The Watchman — Ezekiel 3:16–21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/>
          <a:lstStyle/>
          <a:p>
            <a:pPr/>
            <a:r>
              <a:t>Lesson one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 marL="514350" indent="-514350">
              <a:buAutoNum type="arabicPeriod"/>
              <a:defRPr sz="3000" cap="none"/>
            </a:pPr>
            <a:r>
              <a:t>The Historical Setting — Ezekiel In Exile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The Larger Historical Picture</a:t>
            </a:r>
          </a:p>
          <a:p>
            <a:pPr marL="514350" indent="-514350">
              <a:buAutoNum type="arabicPeriod"/>
              <a:defRPr sz="3000" cap="none">
                <a:solidFill>
                  <a:srgbClr val="FFFF00"/>
                </a:solidFill>
              </a:defRPr>
            </a:pPr>
            <a:r>
              <a:t>Why Would People In Captivity Need To Be Reminded That God Was Still In Control?</a:t>
            </a:r>
          </a:p>
          <a:p>
            <a:pPr marL="514350" indent="-514350">
              <a:buAutoNum type="arabicPeriod"/>
              <a:defRPr sz="3000" cap="none"/>
            </a:pPr>
            <a:r>
              <a:t>Ezekiel Sees The Glory Of God — Ezekiel 1:1-3</a:t>
            </a:r>
          </a:p>
          <a:p>
            <a:pPr marL="514350" indent="-514350">
              <a:buAutoNum type="arabicPeriod"/>
              <a:defRPr sz="3000" cap="none"/>
            </a:pPr>
            <a:r>
              <a:t>“Son Of Man, Stand Upon Your Feet” — Ezekiel 2</a:t>
            </a:r>
          </a:p>
          <a:p>
            <a:pPr marL="514350" indent="-514350">
              <a:buAutoNum type="arabicPeriod"/>
              <a:defRPr sz="3000" cap="none"/>
            </a:pPr>
            <a:r>
              <a:t>Eat The Scroll — Ezekiel Must Internalize God's Word — Ezekiel 2:8–3:3</a:t>
            </a:r>
          </a:p>
          <a:p>
            <a:pPr marL="514350" indent="-514350">
              <a:buAutoNum type="arabicPeriod"/>
              <a:defRPr sz="3000" cap="none"/>
            </a:pPr>
            <a:r>
              <a:t>The Watchman — Ezekiel 3:16–21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/>
          <a:lstStyle/>
          <a:p>
            <a:pPr/>
            <a:r>
              <a:t>Lesson one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 marL="514350" indent="-514350">
              <a:buAutoNum type="arabicPeriod"/>
              <a:defRPr sz="3000" cap="none"/>
            </a:pPr>
            <a:r>
              <a:t>The Historical Setting — Ezekiel In Exile</a:t>
            </a:r>
          </a:p>
          <a:p>
            <a:pPr marL="514350" indent="-514350">
              <a:buAutoNum type="arabicPeriod"/>
              <a:defRPr sz="3000" cap="none">
                <a:solidFill>
                  <a:schemeClr val="tx1"/>
                </a:solidFill>
              </a:defRPr>
            </a:pPr>
            <a:r>
              <a:t>The Larger Historical Picture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Why Would People In Captivity Need To Be Reminded That God Was Still In Control?</a:t>
            </a:r>
          </a:p>
          <a:p>
            <a:pPr marL="514350" indent="-514350">
              <a:buAutoNum type="arabicPeriod"/>
              <a:defRPr sz="3000" cap="none">
                <a:solidFill>
                  <a:srgbClr val="FFFF00"/>
                </a:solidFill>
              </a:defRPr>
            </a:pPr>
            <a:r>
              <a:t>Ezekiel Sees The Glory Of God — Ezekiel 1:1-3</a:t>
            </a:r>
          </a:p>
          <a:p>
            <a:pPr marL="514350" indent="-514350">
              <a:buAutoNum type="arabicPeriod"/>
              <a:defRPr sz="3000" cap="none"/>
            </a:pPr>
            <a:r>
              <a:t>“Son Of Man, Stand Upon Your Feet” — Ezekiel 2</a:t>
            </a:r>
          </a:p>
          <a:p>
            <a:pPr marL="514350" indent="-514350">
              <a:buAutoNum type="arabicPeriod"/>
              <a:defRPr sz="3000" cap="none"/>
            </a:pPr>
            <a:r>
              <a:t>Eat The Scroll — Ezekiel Must Internalize God's Word — Ezekiel 2:8–3:3</a:t>
            </a:r>
          </a:p>
          <a:p>
            <a:pPr marL="514350" indent="-514350">
              <a:buAutoNum type="arabicPeriod"/>
              <a:defRPr sz="3000" cap="none"/>
            </a:pPr>
            <a:r>
              <a:t>The Watchman — Ezekiel 3:16–21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rmAutofit/>
          </a:bodyPr>
          <a:lstStyle/>
          <a:p>
            <a:pPr/>
            <a:r>
              <a:t>Lesson one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numCol="1" spcCol="215900" anchor="t">
            <a:prstTxWarp prst="textNoShape">
              <a:avLst/>
            </a:prstTxWarp>
            <a:normAutofit/>
          </a:bodyPr>
          <a:lstStyle/>
          <a:p>
            <a:pPr marL="514350" indent="-514350">
              <a:buAutoNum type="arabicPeriod"/>
              <a:defRPr sz="3000" cap="none"/>
            </a:pPr>
            <a:r>
              <a:t>The Historical Setting — Ezekiel In Exile</a:t>
            </a:r>
          </a:p>
          <a:p>
            <a:pPr marL="514350" indent="-514350">
              <a:buAutoNum type="arabicPeriod"/>
              <a:defRPr sz="3000" cap="none">
                <a:solidFill>
                  <a:schemeClr val="tx1"/>
                </a:solidFill>
              </a:defRPr>
            </a:pPr>
            <a:r>
              <a:t>The Larger Historical Picture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Why Would People In Captivity Need To Be Reminded That God Was Still In Control?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Ezekiel Sees The Glory Of God — Ezekiel 1:1-3</a:t>
            </a:r>
          </a:p>
          <a:p>
            <a:pPr marL="514350" indent="-514350">
              <a:buAutoNum type="arabicPeriod"/>
              <a:defRPr sz="3000" cap="none">
                <a:solidFill>
                  <a:srgbClr val="FFFF00"/>
                </a:solidFill>
              </a:defRPr>
            </a:pPr>
            <a:r>
              <a:t>“Son Of Man, Stand Upon Your Feet” — Ezekiel 2</a:t>
            </a:r>
          </a:p>
          <a:p>
            <a:pPr marL="514350" indent="-514350">
              <a:buAutoNum type="arabicPeriod"/>
              <a:defRPr sz="3000" cap="none"/>
            </a:pPr>
            <a:r>
              <a:t>Eat The Scroll — Ezekiel Must Internalize God's Word — Ezekiel 2:8–3:3</a:t>
            </a:r>
          </a:p>
          <a:p>
            <a:pPr marL="514350" indent="-514350">
              <a:buAutoNum type="arabicPeriod"/>
              <a:defRPr sz="3000" cap="none"/>
            </a:pPr>
            <a:r>
              <a:t>The Watchman — Ezekiel 3:16–21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/>
          <a:lstStyle/>
          <a:p>
            <a:pPr/>
            <a:r>
              <a:t>Lesson one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 marL="514350" indent="-514350">
              <a:buAutoNum type="arabicPeriod"/>
              <a:defRPr sz="3000" cap="none"/>
            </a:pPr>
            <a:r>
              <a:t>The Historical Setting — Ezekiel In Exile</a:t>
            </a:r>
          </a:p>
          <a:p>
            <a:pPr marL="514350" indent="-514350">
              <a:buAutoNum type="arabicPeriod"/>
              <a:defRPr sz="3000" cap="none">
                <a:solidFill>
                  <a:schemeClr val="tx1"/>
                </a:solidFill>
              </a:defRPr>
            </a:pPr>
            <a:r>
              <a:t>The Larger Historical Picture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Why Would People In Captivity Need To Be Reminded That God Was Still In Control?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Ezekiel Sees The Glory Of God — Ezekiel 1:1-3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“Son Of Man, Stand Upon Your Feet” — Ezekiel 2</a:t>
            </a:r>
          </a:p>
          <a:p>
            <a:pPr marL="514350" indent="-514350">
              <a:buAutoNum type="arabicPeriod"/>
              <a:defRPr sz="3000" cap="none">
                <a:solidFill>
                  <a:srgbClr val="FFFF00"/>
                </a:solidFill>
              </a:defRPr>
            </a:pPr>
            <a:r>
              <a:t>Eat The Scroll — Ezekiel Must Internalize God's Word — Ezekiel 2:8–3:3</a:t>
            </a:r>
          </a:p>
          <a:p>
            <a:pPr marL="514350" indent="-514350">
              <a:buAutoNum type="arabicPeriod"/>
              <a:defRPr sz="3000" cap="none"/>
            </a:pPr>
            <a:r>
              <a:t>The Watchman — Ezekiel 3:16–21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/>
          <a:lstStyle/>
          <a:p>
            <a:pPr/>
            <a:r>
              <a:t>Lesson one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pPr marL="514350" indent="-514350">
              <a:buAutoNum type="arabicPeriod"/>
              <a:defRPr sz="3000" cap="none"/>
            </a:pPr>
            <a:r>
              <a:t>The Historical Setting — Ezekiel In Exile</a:t>
            </a:r>
          </a:p>
          <a:p>
            <a:pPr marL="514350" indent="-514350">
              <a:buAutoNum type="arabicPeriod"/>
              <a:defRPr sz="3000" cap="none">
                <a:solidFill>
                  <a:schemeClr val="tx1"/>
                </a:solidFill>
              </a:defRPr>
            </a:pPr>
            <a:r>
              <a:t>The Larger Historical Picture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Why Would People In Captivity Need To Be Reminded That God Was Still In Control?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Ezekiel Sees The Glory Of God — Ezekiel 1:1-3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“Son Of Man, Stand Upon Your Feet” — Ezekiel 2</a:t>
            </a:r>
          </a:p>
          <a:p>
            <a:pPr marL="514350" indent="-514350">
              <a:buAutoNum type="arabicPeriod"/>
              <a:defRPr sz="3000" cap="none">
                <a:solidFill>
                  <a:srgbClr val="FFFFFF"/>
                </a:solidFill>
              </a:defRPr>
            </a:pPr>
            <a:r>
              <a:t>Eat The Scroll — Ezekiel Must Internalize God's Word — Ezekiel 2:8–3:3</a:t>
            </a:r>
          </a:p>
          <a:p>
            <a:pPr marL="514350" indent="-514350">
              <a:buAutoNum type="arabicPeriod"/>
              <a:defRPr sz="3000" cap="none">
                <a:solidFill>
                  <a:srgbClr val="FFFF00"/>
                </a:solidFill>
              </a:defRPr>
            </a:pPr>
            <a:r>
              <a:t>The Watchman — Ezekiel 3:16–21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rmAutofit/>
          </a:bodyPr>
          <a:lstStyle/>
          <a:p>
            <a:pPr/>
            <a:r>
              <a:t>LESSON SUMMARY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>
            <a:normAutofit/>
          </a:bodyPr>
          <a:lstStyle/>
          <a:p>
            <a:pPr>
              <a:defRPr cap="none">
                <a:solidFill>
                  <a:srgbClr val="FFFF00"/>
                </a:solidFill>
              </a:defRPr>
            </a:pPr>
            <a:r>
              <a:t>God is still on His throne.</a:t>
            </a:r>
          </a:p>
          <a:p>
            <a:pPr lvl="1"/>
            <a:r>
              <a:t>Ezekiel's circumstances were terrible.</a:t>
            </a:r>
          </a:p>
          <a:p>
            <a:pPr lvl="1"/>
            <a:r>
              <a:t>God wasn't dethroned .</a:t>
            </a:r>
          </a:p>
          <a:p>
            <a:pPr>
              <a:defRPr cap="none">
                <a:solidFill>
                  <a:srgbClr val="FFFF00"/>
                </a:solidFill>
              </a:defRPr>
            </a:pPr>
            <a:r>
              <a:t>God's Word remains true.</a:t>
            </a:r>
          </a:p>
          <a:p>
            <a:pPr lvl="1"/>
            <a:r>
              <a:t>The people might reject it.</a:t>
            </a:r>
          </a:p>
          <a:p>
            <a:pPr lvl="1"/>
            <a:r>
              <a:t>That doesn't change its truth.</a:t>
            </a:r>
          </a:p>
          <a:p>
            <a:pPr>
              <a:defRPr cap="none">
                <a:solidFill>
                  <a:srgbClr val="FFFF00"/>
                </a:solidFill>
              </a:defRPr>
            </a:pPr>
            <a:r>
              <a:t>God's servant must be faithful.</a:t>
            </a:r>
          </a:p>
          <a:p>
            <a:pPr lvl="1"/>
            <a:r>
              <a:t>Ezekiel's success wasn't measured by how many people applauded him.</a:t>
            </a:r>
          </a:p>
          <a:p>
            <a:pPr lvl="1"/>
            <a:r>
              <a:t>His responsibility was to deliver God's message.</a:t>
            </a:r>
          </a:p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rmAutofit/>
          </a:bodyPr>
          <a:lstStyle/>
          <a:p>
            <a:pPr/>
            <a:r>
              <a:t>Closing Thought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>
            <a:normAutofit/>
          </a:bodyPr>
          <a:lstStyle/>
          <a:p>
            <a:pPr/>
            <a:r>
              <a:t>Ezekiel teaches us that difficult circumstances do not change God's sovereignty</a:t>
            </a:r>
          </a:p>
          <a:p>
            <a:pPr/>
            <a:r>
              <a:t>Opposition does not relieve God's servants of their responsibility to proclaim His Word.</a:t>
            </a:r>
          </a:p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>
            <a:normAutofit/>
          </a:bodyPr>
          <a:lstStyle/>
          <a:p>
            <a:pPr/>
            <a:r>
              <a:t>Discusion</a:t>
            </a:r>
          </a:p>
        </p:txBody>
      </p:sp>
      <p:sp>
        <p:nvSpPr>
          <p:cNvPr id="3" name="SlideSubtitle1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nd">
  <a:themeElements>
    <a:clrScheme name="Presentation 8">
      <a:dk1>
        <a:srgbClr val="FFFFFF"/>
      </a:dk1>
      <a:lt1>
        <a:srgbClr val="000099"/>
      </a:lt1>
      <a:dk2>
        <a:srgbClr val="CCFFFF"/>
      </a:dk2>
      <a:lt2>
        <a:srgbClr val="003366"/>
      </a:lt2>
      <a:accent1>
        <a:srgbClr val="3366CC"/>
      </a:accent1>
      <a:accent2>
        <a:srgbClr val="00B000"/>
      </a:accent2>
      <a:accent3>
        <a:srgbClr val="209020"/>
      </a:accent3>
      <a:accent4>
        <a:srgbClr val="407040"/>
      </a:accent4>
      <a:accent5>
        <a:srgbClr val="605060"/>
      </a:accent5>
      <a:accent6>
        <a:srgbClr val="803080"/>
      </a:accent6>
      <a:hlink>
        <a:srgbClr val="66CCFF"/>
      </a:hlink>
      <a:folHlink>
        <a:srgbClr val="FFE701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>
            <a:outerShdw blurRad="40000" dist="20000" dir="5400000" algn="tl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prstMaterial="warmMatte"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dk1"/>
          </a:solidFill>
        </a:ln>
      </a:spPr>
      <a:bodyPr spcFirstLastPara="1">
        <a:prstTxWarp prst="textNoShape">
          <a:avLst/>
        </a:prstTxWarp>
        <a:noAutofit/>
      </a:bodyPr>
      <a:lstStyle/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</a:extraClrScheme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</a:extraClrScheme>
  </a:extraClrSchemeLst>
</a:theme>
</file>

<file path=ppt/theme/theme2.xml><?xml version="1.0" encoding="utf-8"?>
<a:theme xmlns:a="http://schemas.openxmlformats.org/drawingml/2006/main" name="Rand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>
            <a:outerShdw blurRad="40000" dist="20000" dir="5400000" algn="tl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prstMaterial="warmMatte"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dk1"/>
          </a:solidFill>
        </a:ln>
      </a:spPr>
      <a:bodyPr spcFirstLastPara="1">
        <a:prstTxWarp prst="textNoShape">
          <a:avLst/>
        </a:prstTxWarp>
        <a:noAutofit/>
      </a:bodyPr>
      <a:lstStyle/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Override1.xml><?xml version="1.0" encoding="utf-8"?>
<a:themeOverride xmlns:a="http://schemas.openxmlformats.org/drawingml/2006/main">
  <a:clrScheme name="Presentation 12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Application>Presentations NX rev.1504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tedgatza</cp:lastModifiedBy>
  <cp:revision>0</cp:revision>
  <dcterms:created xsi:type="dcterms:W3CDTF">2026-10-10T18:45:53Z</dcterms:created>
  <dcterms:modified xsi:type="dcterms:W3CDTF">2026-10-10T19:48:56Z</dcterms:modified>
</cp:coreProperties>
</file>